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9"/>
  </p:handoutMasterIdLst>
  <p:sldIdLst>
    <p:sldId id="256" r:id="rId4"/>
    <p:sldId id="733" r:id="rId6"/>
    <p:sldId id="623" r:id="rId7"/>
    <p:sldId id="718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612" r:id="rId18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29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w" initials="hw" lastIdx="1" clrIdx="0"/>
  <p:cmAuthor id="2" name="acce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BC5"/>
    <a:srgbClr val="0000FF"/>
    <a:srgbClr val="B6C2F6"/>
    <a:srgbClr val="930F16"/>
    <a:srgbClr val="873624"/>
    <a:srgbClr val="A99596"/>
    <a:srgbClr val="8E0109"/>
    <a:srgbClr val="011893"/>
    <a:srgbClr val="8C0004"/>
    <a:srgbClr val="8B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75979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464" y="62"/>
      </p:cViewPr>
      <p:guideLst>
        <p:guide orient="horz" pos="2134"/>
        <p:guide pos="2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47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B9E2F-FD1A-B84C-8127-43DE37DBD739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B0F1-4336-6C4E-B9FB-EA0477625018}" type="datetimeFigureOut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82997-AA29-4AD9-A9D7-3AA15F5C68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计算机学院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84323" y="338133"/>
            <a:ext cx="1091333" cy="1091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23528" y="260648"/>
            <a:ext cx="1235350" cy="1235350"/>
          </a:xfrm>
          <a:prstGeom prst="rect">
            <a:avLst/>
          </a:prstGeom>
        </p:spPr>
      </p:pic>
      <p:sp>
        <p:nvSpPr>
          <p:cNvPr id="22" name="文本框 10"/>
          <p:cNvSpPr txBox="1"/>
          <p:nvPr userDrawn="1"/>
        </p:nvSpPr>
        <p:spPr>
          <a:xfrm>
            <a:off x="1469839" y="284778"/>
            <a:ext cx="755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山东大学计算机科学与技术学院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93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大数据管理与分析实验室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3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计算机学院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84323" y="338133"/>
            <a:ext cx="1091333" cy="1091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23528" y="260648"/>
            <a:ext cx="1235350" cy="1235350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416831" y="351038"/>
            <a:ext cx="7558871" cy="1054570"/>
            <a:chOff x="1405617" y="381426"/>
            <a:chExt cx="7558871" cy="1054570"/>
          </a:xfrm>
        </p:grpSpPr>
        <p:sp>
          <p:nvSpPr>
            <p:cNvPr id="22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dpi="0" rotWithShape="1">
          <a:blip r:embed="rId2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8.png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image" Target="../media/image20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9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21.png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22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17.png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695" y="2280920"/>
            <a:ext cx="89439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drop-table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8455" y="1407795"/>
            <a:ext cx="4057650" cy="515556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excute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03445" y="3510915"/>
            <a:ext cx="3926205" cy="668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在</a:t>
            </a:r>
            <a:r>
              <a:rPr lang="en-US" altLang="zh-CN" b="1" dirty="0"/>
              <a:t>excute</a:t>
            </a:r>
            <a:r>
              <a:rPr lang="zh-CN" altLang="en-US" b="1" dirty="0"/>
              <a:t>阶段添加</a:t>
            </a:r>
            <a:r>
              <a:rPr lang="en-US" altLang="zh-CN" b="1" dirty="0"/>
              <a:t>Drop_table</a:t>
            </a:r>
            <a:r>
              <a:rPr lang="zh-CN" altLang="en-US" b="1" dirty="0"/>
              <a:t>的</a:t>
            </a:r>
            <a:r>
              <a:rPr lang="en-US" altLang="zh-CN" b="1" dirty="0"/>
              <a:t>case</a:t>
            </a:r>
            <a:endParaRPr lang="en-US" altLang="zh-CN" b="1" dirty="0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85470" y="3160395"/>
            <a:ext cx="2932430" cy="16833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44450" y="2157730"/>
            <a:ext cx="3960495" cy="319976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excute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02590" y="1538605"/>
            <a:ext cx="3926205" cy="668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新建</a:t>
            </a:r>
            <a:r>
              <a:rPr lang="en-US" altLang="zh-CN" b="1" dirty="0"/>
              <a:t>drop_table_executor.h</a:t>
            </a:r>
            <a:endParaRPr lang="en-US" altLang="zh-CN" b="1" dirty="0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 flipV="1">
            <a:off x="495935" y="4306570"/>
            <a:ext cx="2766695" cy="2438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49015" y="2157730"/>
            <a:ext cx="5594985" cy="36048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570730" y="1503045"/>
            <a:ext cx="3926205" cy="668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新建</a:t>
            </a:r>
            <a:r>
              <a:rPr lang="en-US" altLang="zh-CN" b="1" dirty="0"/>
              <a:t>drop_table_executor.cpp</a:t>
            </a:r>
            <a:endParaRPr lang="en-US" altLang="zh-CN" b="1" dirty="0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 flipV="1">
            <a:off x="3752215" y="5179060"/>
            <a:ext cx="3479800" cy="1854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059940"/>
            <a:ext cx="4972685" cy="435546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excute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35245" y="3782695"/>
            <a:ext cx="3926205" cy="668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在</a:t>
            </a:r>
            <a:r>
              <a:rPr lang="en-US" altLang="zh-CN" b="1" dirty="0"/>
              <a:t>db.cpp</a:t>
            </a:r>
            <a:r>
              <a:rPr lang="zh-CN" altLang="en-US" b="1" dirty="0"/>
              <a:t>中新增</a:t>
            </a:r>
            <a:r>
              <a:rPr lang="en-US" altLang="zh-CN" b="1" dirty="0"/>
              <a:t>drop_table</a:t>
            </a:r>
            <a:r>
              <a:rPr lang="zh-CN" altLang="en-US" b="1" dirty="0"/>
              <a:t>函数</a:t>
            </a:r>
            <a:endParaRPr lang="zh-CN" altLang="en-US" b="1" dirty="0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 flipV="1">
            <a:off x="161290" y="4402455"/>
            <a:ext cx="1638935" cy="238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excute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460365" y="3661410"/>
            <a:ext cx="3141980" cy="668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在</a:t>
            </a:r>
            <a:r>
              <a:rPr lang="en-US" altLang="zh-CN" b="1" dirty="0"/>
              <a:t>table.cpp</a:t>
            </a:r>
            <a:r>
              <a:rPr lang="zh-CN" altLang="en-US" b="1" dirty="0"/>
              <a:t>中新增</a:t>
            </a:r>
            <a:r>
              <a:rPr lang="en-US" altLang="zh-CN" b="1" dirty="0"/>
              <a:t>drop</a:t>
            </a:r>
            <a:r>
              <a:rPr lang="zh-CN" altLang="en-US" b="1" dirty="0"/>
              <a:t>函数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7640" y="1914525"/>
            <a:ext cx="5099685" cy="448691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73050" y="2646680"/>
            <a:ext cx="4659630" cy="861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73050" y="3564890"/>
            <a:ext cx="4659630" cy="861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273050" y="4483100"/>
            <a:ext cx="4980940" cy="17024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28701" y="2206079"/>
            <a:ext cx="708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anose="020B0503020204020204" pitchFamily="34" charset="-122"/>
                <a:cs typeface="+mn-lt"/>
              </a:rPr>
              <a:t>代码流程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9" y="960505"/>
            <a:ext cx="4398221" cy="5872732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889365" y="1213337"/>
            <a:ext cx="3467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parse</a:t>
            </a:r>
            <a:r>
              <a:rPr lang="zh-CN" altLang="en-US" b="1" dirty="0"/>
              <a:t>阶段：词法分析</a:t>
            </a:r>
            <a:r>
              <a:rPr lang="en-US" altLang="zh-CN" b="1" dirty="0"/>
              <a:t>+</a:t>
            </a:r>
            <a:r>
              <a:rPr lang="zh-CN" altLang="en-US" b="1" dirty="0"/>
              <a:t>语法分析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ParsedSqlResult</a:t>
            </a:r>
            <a:r>
              <a:rPr lang="zh-CN" altLang="en-US" b="1" dirty="0" err="1">
                <a:solidFill>
                  <a:schemeClr val="tx1"/>
                </a:solidFill>
              </a:rPr>
              <a:t>类</a:t>
            </a:r>
            <a:endParaRPr lang="zh-CN" altLang="en-US" b="1" dirty="0" err="1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889365" y="3017914"/>
            <a:ext cx="3467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resolve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输入</a:t>
            </a:r>
            <a:r>
              <a:rPr lang="en-US" altLang="zh-CN" b="1" dirty="0" err="1">
                <a:solidFill>
                  <a:srgbClr val="FF0000"/>
                </a:solidFill>
              </a:rPr>
              <a:t>ParsedSqlNode</a:t>
            </a:r>
            <a:endParaRPr lang="en-US" altLang="zh-CN" b="1" dirty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输出</a:t>
            </a:r>
            <a:r>
              <a:rPr lang="en-US" altLang="zh-CN" b="1" dirty="0" err="1">
                <a:solidFill>
                  <a:srgbClr val="FF0000"/>
                </a:solidFill>
              </a:rPr>
              <a:t>Stmt</a:t>
            </a:r>
            <a:r>
              <a:rPr lang="zh-CN" altLang="en-US" b="1" dirty="0" err="1">
                <a:solidFill>
                  <a:schemeClr val="tx1"/>
                </a:solidFill>
              </a:rPr>
              <a:t>类</a:t>
            </a:r>
            <a:endParaRPr lang="zh-CN" altLang="en-US" b="1" dirty="0" err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889365" y="4876471"/>
            <a:ext cx="34674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execute</a:t>
            </a:r>
            <a:r>
              <a:rPr lang="zh-CN" altLang="en-US" b="1" dirty="0"/>
              <a:t>阶段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执行对应的</a:t>
            </a:r>
            <a:r>
              <a:rPr lang="en-US" altLang="zh-CN" b="1" dirty="0" err="1"/>
              <a:t>sql</a:t>
            </a:r>
            <a:r>
              <a:rPr lang="zh-CN" altLang="en-US" b="1" dirty="0"/>
              <a:t>语句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返回结果</a:t>
            </a:r>
            <a:endParaRPr lang="en-US" altLang="zh-CN" b="1" dirty="0"/>
          </a:p>
        </p:txBody>
      </p:sp>
      <p:sp>
        <p:nvSpPr>
          <p:cNvPr id="5" name="右箭头 4"/>
          <p:cNvSpPr/>
          <p:nvPr/>
        </p:nvSpPr>
        <p:spPr>
          <a:xfrm rot="16440000">
            <a:off x="6167120" y="2996565"/>
            <a:ext cx="911225" cy="2038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39140" y="2792095"/>
            <a:ext cx="2877820" cy="21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739140" y="3689985"/>
            <a:ext cx="2882900" cy="21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739140" y="4587875"/>
            <a:ext cx="2886075" cy="21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35965" y="5485765"/>
            <a:ext cx="2886075" cy="21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1430" y="2255520"/>
            <a:ext cx="9166860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880" y="1235710"/>
            <a:ext cx="864997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逆向思维</a:t>
            </a:r>
            <a:r>
              <a:rPr lang="zh-CN" altLang="en-US" b="1" dirty="0"/>
              <a:t>：</a:t>
            </a:r>
            <a:r>
              <a:rPr lang="en-US" altLang="zh-CN" b="1" dirty="0"/>
              <a:t>create</a:t>
            </a:r>
            <a:r>
              <a:rPr lang="zh-CN" altLang="en-US" b="1" dirty="0"/>
              <a:t>的代码流程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0505" y="2194467"/>
            <a:ext cx="5690870" cy="3789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create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核心</a:t>
            </a:r>
            <a:r>
              <a:rPr lang="zh-CN" altLang="en-US" b="1" dirty="0">
                <a:sym typeface="+mn-ea"/>
              </a:rPr>
              <a:t>：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元数据文件</a:t>
            </a:r>
            <a:r>
              <a:rPr lang="en-US" altLang="zh-CN" dirty="0">
                <a:sym typeface="+mn-ea"/>
              </a:rPr>
              <a:t>   </a:t>
            </a:r>
            <a:r>
              <a:rPr lang="en-US" altLang="zh-CN" dirty="0" err="1">
                <a:sym typeface="+mn-ea"/>
              </a:rPr>
              <a:t>table_name.table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数据文件</a:t>
            </a:r>
            <a:r>
              <a:rPr lang="en-US" altLang="zh-CN" dirty="0">
                <a:sym typeface="+mn-ea"/>
              </a:rPr>
              <a:t>       </a:t>
            </a:r>
            <a:r>
              <a:rPr lang="en-US" altLang="zh-CN" dirty="0" err="1">
                <a:sym typeface="+mn-ea"/>
              </a:rPr>
              <a:t>table_name.data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索引文件</a:t>
            </a: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table_name_index_name.index</a:t>
            </a:r>
            <a:endParaRPr lang="en-US" altLang="zh-CN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endParaRPr lang="en-US" altLang="zh-CN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drop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核心：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删除元数据文件</a:t>
            </a:r>
            <a:r>
              <a:rPr lang="en-US" altLang="zh-CN" dirty="0">
                <a:sym typeface="+mn-ea"/>
              </a:rPr>
              <a:t>   </a:t>
            </a:r>
            <a:r>
              <a:rPr lang="en-US" altLang="zh-CN" dirty="0" err="1">
                <a:sym typeface="+mn-ea"/>
              </a:rPr>
              <a:t>table_name.table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删除数据文件</a:t>
            </a:r>
            <a:r>
              <a:rPr lang="en-US" altLang="zh-CN" dirty="0">
                <a:sym typeface="+mn-ea"/>
              </a:rPr>
              <a:t>       </a:t>
            </a:r>
            <a:r>
              <a:rPr lang="en-US" altLang="zh-CN" dirty="0" err="1">
                <a:sym typeface="+mn-ea"/>
              </a:rPr>
              <a:t>table_name.data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dirty="0">
                <a:sym typeface="+mn-ea"/>
              </a:rPr>
              <a:t>删除索引文件</a:t>
            </a: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table_name_index_name.index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resolve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7345" y="1618615"/>
            <a:ext cx="4446270" cy="459041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990465" y="2919730"/>
            <a:ext cx="400050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resolve</a:t>
            </a:r>
            <a:r>
              <a:rPr lang="zh-CN" altLang="en-US" b="1" dirty="0"/>
              <a:t>阶段主要是</a:t>
            </a:r>
            <a:r>
              <a:rPr lang="zh-CN" altLang="en-US" b="1" dirty="0"/>
              <a:t>创建</a:t>
            </a: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各种类型语句的</a:t>
            </a:r>
            <a:r>
              <a:rPr lang="en-US" altLang="zh-CN" b="1" dirty="0">
                <a:solidFill>
                  <a:srgbClr val="FF0000"/>
                </a:solidFill>
              </a:rPr>
              <a:t>Stmt</a:t>
            </a:r>
            <a:r>
              <a:rPr lang="zh-CN" altLang="en-US" b="1" dirty="0"/>
              <a:t>对象</a:t>
            </a: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查看是否有</a:t>
            </a:r>
            <a:r>
              <a:rPr lang="en-US" altLang="zh-CN" b="1" dirty="0"/>
              <a:t>DropTableStmt</a:t>
            </a:r>
            <a:r>
              <a:rPr lang="zh-CN" altLang="en-US" b="1" dirty="0"/>
              <a:t>的创建</a:t>
            </a:r>
            <a:r>
              <a:rPr lang="zh-CN" altLang="en-US" b="1" dirty="0"/>
              <a:t>过程</a:t>
            </a:r>
            <a:endParaRPr lang="zh-CN" altLang="en-US" b="1" dirty="0"/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09905" y="4360545"/>
            <a:ext cx="3068320" cy="1612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8435" y="1232535"/>
            <a:ext cx="4655185" cy="5485130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resolve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182870" y="3481070"/>
            <a:ext cx="3573145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添加</a:t>
            </a:r>
            <a:r>
              <a:rPr lang="en-US" altLang="zh-CN" b="1" dirty="0"/>
              <a:t>DropTableStmt</a:t>
            </a:r>
            <a:r>
              <a:rPr lang="zh-CN" altLang="en-US" b="1" dirty="0"/>
              <a:t>的</a:t>
            </a:r>
            <a:r>
              <a:rPr lang="en-US" altLang="zh-CN" b="1" dirty="0"/>
              <a:t>case</a:t>
            </a:r>
            <a:endParaRPr lang="en-US" altLang="zh-CN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用来创建</a:t>
            </a:r>
            <a:r>
              <a:rPr lang="en-US" altLang="zh-CN" b="1" dirty="0"/>
              <a:t>DropTableStmt</a:t>
            </a:r>
            <a:r>
              <a:rPr lang="zh-CN" altLang="en-US" b="1" dirty="0"/>
              <a:t>对象</a:t>
            </a: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 dirty="0"/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455295" y="5461000"/>
            <a:ext cx="3698240" cy="4857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044065"/>
            <a:ext cx="4265295" cy="367474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resolve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87350" y="1161415"/>
            <a:ext cx="2942590" cy="631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新建</a:t>
            </a:r>
            <a:r>
              <a:rPr lang="en-US" altLang="zh-CN" b="1" dirty="0"/>
              <a:t>drop_table_stmt.h</a:t>
            </a:r>
            <a:r>
              <a:rPr lang="zh-CN" altLang="en-US" b="1" dirty="0"/>
              <a:t>文件</a:t>
            </a:r>
            <a:endParaRPr lang="zh-CN" altLang="en-US" b="1" dirty="0"/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37160" y="5178425"/>
            <a:ext cx="1526540" cy="1428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65295" y="3320415"/>
            <a:ext cx="4869815" cy="13658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141595" y="2161540"/>
            <a:ext cx="3190875" cy="631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新建</a:t>
            </a:r>
            <a:r>
              <a:rPr lang="en-US" altLang="zh-CN" b="1" dirty="0"/>
              <a:t>drop_table_stmt.cpp</a:t>
            </a:r>
            <a:r>
              <a:rPr lang="zh-CN" altLang="en-US" b="1" dirty="0"/>
              <a:t>文件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resolve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38980" y="2633980"/>
            <a:ext cx="4293870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经过上述步骤创建</a:t>
            </a:r>
            <a:r>
              <a:rPr lang="en-US" altLang="zh-CN" b="1" dirty="0"/>
              <a:t>drop_table</a:t>
            </a:r>
            <a:r>
              <a:rPr lang="zh-CN" altLang="en-US" b="1" dirty="0"/>
              <a:t>的</a:t>
            </a:r>
            <a:r>
              <a:rPr lang="en-US" altLang="zh-CN" b="1" dirty="0"/>
              <a:t>Stmt</a:t>
            </a:r>
            <a:r>
              <a:rPr lang="zh-CN" altLang="en-US" b="1" dirty="0"/>
              <a:t>对象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055" y="1097280"/>
            <a:ext cx="4130675" cy="551497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7230" y="3702050"/>
            <a:ext cx="3310255" cy="741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97230" y="4525645"/>
            <a:ext cx="3345815" cy="785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665980" y="4316730"/>
            <a:ext cx="4293870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drop_table</a:t>
            </a:r>
            <a:r>
              <a:rPr lang="zh-CN" altLang="en-US" b="1" dirty="0"/>
              <a:t>不涉及执行</a:t>
            </a:r>
            <a:r>
              <a:rPr lang="zh-CN" altLang="en-US" b="1" dirty="0"/>
              <a:t>计划</a:t>
            </a: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optimize_stage</a:t>
            </a:r>
            <a:r>
              <a:rPr lang="zh-CN" altLang="en-US" b="1" dirty="0"/>
              <a:t>阶段不需要</a:t>
            </a:r>
            <a:r>
              <a:rPr lang="zh-CN" altLang="en-US" b="1" dirty="0"/>
              <a:t>修改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excute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微软雅黑" panose="020B0503020204020204" pitchFamily="34" charset="-122"/>
                <a:cs typeface="+mn-lt"/>
              </a:rPr>
              <a:t>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85" y="2143760"/>
            <a:ext cx="5768975" cy="34137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914390" y="3813175"/>
            <a:ext cx="3168650" cy="891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dirty="0"/>
              <a:t>drop_table</a:t>
            </a:r>
            <a:r>
              <a:rPr lang="zh-CN" altLang="en-US" b="1" dirty="0"/>
              <a:t>不涉及执行</a:t>
            </a:r>
            <a:r>
              <a:rPr lang="zh-CN" altLang="en-US" b="1" dirty="0"/>
              <a:t>计划</a:t>
            </a:r>
            <a:endParaRPr lang="zh-CN" altLang="en-US" b="1" dirty="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所以会走</a:t>
            </a:r>
            <a:r>
              <a:rPr lang="en-US" altLang="zh-CN" b="1" dirty="0"/>
              <a:t>command_excutor</a:t>
            </a:r>
            <a:endParaRPr lang="en-US" altLang="zh-CN" b="1" dirty="0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00025" y="3740150"/>
            <a:ext cx="3562985" cy="918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00025" y="2452370"/>
            <a:ext cx="5598795" cy="900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041390" y="2404110"/>
            <a:ext cx="3168650" cy="891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/>
              <a:t>后续题目可能会走上面的带执行计划的</a:t>
            </a:r>
            <a:r>
              <a:rPr lang="zh-CN" altLang="en-US" b="1" dirty="0"/>
              <a:t>分支</a:t>
            </a:r>
            <a:endParaRPr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PP_MARK_KEY" val="8ca9ea67-f116-4040-86bb-cb0e3f004f8d"/>
  <p:tag name="COMMONDATA" val="eyJoZGlkIjoiMWZmMmE4N2RmNmJhMWZhNTVhZjg0OGMwOWJiYTBlZmY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WPS 演示</Application>
  <PresentationFormat>全屏显示(4:3)</PresentationFormat>
  <Paragraphs>85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Verdana</vt:lpstr>
      <vt:lpstr>Wingdings</vt:lpstr>
      <vt:lpstr>Times New Roman</vt:lpstr>
      <vt:lpstr>等线</vt:lpstr>
      <vt:lpstr>Arial Unicode MS</vt:lpstr>
      <vt:lpstr>Calibri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PPT</dc:title>
  <dc:creator>Cheng</dc:creator>
  <cp:lastModifiedBy>张越</cp:lastModifiedBy>
  <cp:revision>1471</cp:revision>
  <dcterms:created xsi:type="dcterms:W3CDTF">2017-08-26T20:24:00Z</dcterms:created>
  <dcterms:modified xsi:type="dcterms:W3CDTF">2023-11-03T06:57:19Z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CBB00597BF50402DB9A4B534C7376000_13</vt:lpwstr>
  </property>
</Properties>
</file>